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58" r:id="rId5"/>
    <p:sldId id="264" r:id="rId6"/>
    <p:sldId id="259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61" r:id="rId15"/>
    <p:sldId id="262" r:id="rId16"/>
    <p:sldId id="263" r:id="rId17"/>
    <p:sldId id="272" r:id="rId18"/>
    <p:sldId id="275" r:id="rId19"/>
    <p:sldId id="273" r:id="rId20"/>
    <p:sldId id="26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08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>
                <a:solidFill>
                  <a:schemeClr val="tx1"/>
                </a:solidFill>
              </a:rPr>
              <a:t>IQ Score</a:t>
            </a:r>
          </a:p>
        </c:rich>
      </c:tx>
      <c:layout>
        <c:manualLayout>
          <c:xMode val="edge"/>
          <c:yMode val="edge"/>
          <c:x val="0.35460640949293104"/>
          <c:y val="6.3147487896921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607357903791438"/>
          <c:y val="0.21379004458556614"/>
          <c:w val="0.67394990880377237"/>
          <c:h val="0.69804255726972919"/>
        </c:manualLayout>
      </c:layout>
      <c:doughnutChart>
        <c:varyColors val="1"/>
        <c:ser>
          <c:idx val="0"/>
          <c:order val="0"/>
          <c:spPr>
            <a:solidFill>
              <a:schemeClr val="accent6"/>
            </a:solidFill>
            <a:ln w="25400">
              <a:solidFill>
                <a:schemeClr val="accent6"/>
              </a:solidFill>
            </a:ln>
          </c:spPr>
          <c:dPt>
            <c:idx val="0"/>
            <c:bubble3D val="0"/>
            <c:spPr>
              <a:solidFill>
                <a:schemeClr val="accent6"/>
              </a:solidFill>
              <a:ln w="254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A10-4DC9-8776-C644B9B6C549}"/>
              </c:ext>
            </c:extLst>
          </c:dPt>
          <c:dPt>
            <c:idx val="1"/>
            <c:bubble3D val="0"/>
            <c:spPr>
              <a:noFill/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A10-4DC9-8776-C644B9B6C549}"/>
              </c:ext>
            </c:extLst>
          </c:dPt>
          <c:val>
            <c:numRef>
              <c:f>'Progress Circle Chart'!$A$2:$B$2</c:f>
              <c:numCache>
                <c:formatCode>0%</c:formatCode>
                <c:ptCount val="2"/>
                <c:pt idx="0">
                  <c:v>0.56000000000000005</c:v>
                </c:pt>
                <c:pt idx="1">
                  <c:v>0.43999999999999995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10-4DC9-8776-C644B9B6C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>
                <a:solidFill>
                  <a:schemeClr val="tx1"/>
                </a:solidFill>
              </a:rPr>
              <a:t>IQ Score</a:t>
            </a:r>
          </a:p>
        </c:rich>
      </c:tx>
      <c:layout>
        <c:manualLayout>
          <c:xMode val="edge"/>
          <c:yMode val="edge"/>
          <c:x val="0.35460640949293104"/>
          <c:y val="6.31474878969212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607357903791438"/>
          <c:y val="0.21379004458556614"/>
          <c:w val="0.67394990880377237"/>
          <c:h val="0.69804255726972919"/>
        </c:manualLayout>
      </c:layout>
      <c:doughnutChart>
        <c:varyColors val="1"/>
        <c:ser>
          <c:idx val="0"/>
          <c:order val="0"/>
          <c:spPr>
            <a:solidFill>
              <a:schemeClr val="accent6"/>
            </a:solidFill>
            <a:ln w="25400">
              <a:solidFill>
                <a:schemeClr val="accent6"/>
              </a:solidFill>
            </a:ln>
          </c:spPr>
          <c:dPt>
            <c:idx val="0"/>
            <c:bubble3D val="0"/>
            <c:spPr>
              <a:solidFill>
                <a:schemeClr val="accent6"/>
              </a:solidFill>
              <a:ln w="25400">
                <a:solidFill>
                  <a:schemeClr val="accent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03-49CF-8A2D-AA6C75E5BA9C}"/>
              </c:ext>
            </c:extLst>
          </c:dPt>
          <c:dPt>
            <c:idx val="1"/>
            <c:bubble3D val="0"/>
            <c:spPr>
              <a:noFill/>
              <a:ln w="2540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503-49CF-8A2D-AA6C75E5BA9C}"/>
              </c:ext>
            </c:extLst>
          </c:dPt>
          <c:val>
            <c:numRef>
              <c:f>'Progress Circle Chart'!$A$2:$B$2</c:f>
              <c:numCache>
                <c:formatCode>0%</c:formatCode>
                <c:ptCount val="2"/>
                <c:pt idx="0">
                  <c:v>0.56000000000000005</c:v>
                </c:pt>
                <c:pt idx="1">
                  <c:v>0.43999999999999995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503-49CF-8A2D-AA6C75E5BA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0.32135</cdr:x>
      <cdr:y>0.44715</cdr:y>
    </cdr:from>
    <cdr:to>
      <cdr:x>0.64286</cdr:x>
      <cdr:y>0.64043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6B95223A-9020-4898-A5B6-30F20B529AED}"/>
            </a:ext>
          </a:extLst>
        </cdr:cNvPr>
        <cdr:cNvSpPr txBox="1"/>
      </cdr:nvSpPr>
      <cdr:spPr>
        <a:xfrm xmlns:a="http://schemas.openxmlformats.org/drawingml/2006/main">
          <a:off x="728482" y="1021250"/>
          <a:ext cx="728843" cy="4414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fld id="{62A1DCA0-0B1A-4ADA-84E3-3D1CD76772F9}" type="TxLink">
            <a:rPr lang="en-US" sz="2400" b="1" i="0" u="none" strike="noStrike">
              <a:solidFill>
                <a:schemeClr val="accent6"/>
              </a:solidFill>
              <a:latin typeface="Calibri"/>
              <a:cs typeface="Calibri"/>
            </a:rPr>
            <a:pPr algn="ctr"/>
            <a:t>56%</a:t>
          </a:fld>
          <a:endParaRPr lang="en-US" sz="2400" b="1">
            <a:solidFill>
              <a:schemeClr val="accent6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0.32135</cdr:x>
      <cdr:y>0.44715</cdr:y>
    </cdr:from>
    <cdr:to>
      <cdr:x>0.64286</cdr:x>
      <cdr:y>0.64043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6B95223A-9020-4898-A5B6-30F20B529AED}"/>
            </a:ext>
          </a:extLst>
        </cdr:cNvPr>
        <cdr:cNvSpPr txBox="1"/>
      </cdr:nvSpPr>
      <cdr:spPr>
        <a:xfrm xmlns:a="http://schemas.openxmlformats.org/drawingml/2006/main">
          <a:off x="728482" y="1021250"/>
          <a:ext cx="728843" cy="4414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fld id="{62A1DCA0-0B1A-4ADA-84E3-3D1CD76772F9}" type="TxLink">
            <a:rPr lang="en-US" sz="2400" b="1" i="0" u="none" strike="noStrike">
              <a:solidFill>
                <a:schemeClr val="accent6"/>
              </a:solidFill>
              <a:latin typeface="Calibri"/>
              <a:cs typeface="Calibri"/>
            </a:rPr>
            <a:pPr algn="ctr"/>
            <a:t>56%</a:t>
          </a:fld>
          <a:endParaRPr lang="en-US" sz="2400" b="1">
            <a:solidFill>
              <a:schemeClr val="accent6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95DC4-6699-19F2-4D19-41DD2C415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7D7FBB-092B-6426-23FE-A162B116D5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6B0D74-3B0E-0D42-8A86-4293A72E0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6B387-7740-5937-0B38-F8C6992D2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Copyright © Innovastart 2023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7531B-6F3E-9A4F-563C-0507C06D1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56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BE3E6-64E1-4E96-2640-8E62A56EE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3DBCE6-B9B7-A0EF-5538-8E79FAB69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D2391-3CCF-60EB-806A-F4F240096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51069-8EB3-96AB-16D9-B80871CC2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B9BF0-420A-223D-6BE9-7BBE236E6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9609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BA7116-1D9C-89E4-1459-1D951B136A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0924E0-5205-8529-29D6-83405ADEF8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C119A-EEA4-97D4-D302-B9439B2AE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09565-80B1-DB52-5A6D-FEB63D350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B1806-E07A-CA97-6728-CD17F2124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586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38A79-7697-63CE-5F73-5D8556845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9B800-EF98-68CE-5940-8F47E5882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FB5AB-7CC0-151E-2E74-72F7230CA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3910B9-ECA1-4B0A-7627-BD2B3A984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4B0FEE-0399-319E-67D6-E94B41C92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598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7D726-C9A9-3F5C-7873-2172BABC5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10492-B8D6-F758-6729-549CB05C8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38633-C5EE-3EC6-86A6-98C702782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97F43-1C1A-E623-7846-81E15F80F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72EA46-3722-1F91-9BFD-D6FDA0A11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26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C98FF-84D0-845A-D0EB-50DBF1B79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73FC1-4A68-61EC-ED73-E0365FDF6C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209A47-3367-B384-83F4-94FFA339B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1416EA-7466-1AF8-823D-0B24A15BB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4CAA00-5404-C6F6-CEAD-0968C309C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129617-6497-D50F-4A18-F3F42EB4E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18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6C1F3-B4B2-0396-2FA8-731BE9AF5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0B48EA-BA07-D060-B603-CF2092BF0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1CA3E1-E082-AD97-E26F-9B235C3F4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502810-AF76-46B1-1939-ACB9EC0D2B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94E79-5AC0-E36B-6543-2999CE456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FF696-EA56-DD79-9829-B9A692188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CC75FB-1CDE-A4EF-FC02-8FD77FB17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4AB69E-8BDE-C6B0-9E8A-2F1F159DC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56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2A9F8-8FFA-65E3-6DE7-B81D98F13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AB285D-CB16-C552-C299-3835BB892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CC5E55-1B2F-5260-3B53-9C877DFE9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E580DE-A8D1-B9CF-453E-64B1C1B4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057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910E68-FB41-50AC-BAD3-56A1B5713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79BE47-BD26-EBB0-8ECA-377CC1995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E5C9AB-46E5-3357-E7CB-0D7BDCF29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390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8BC12-18DB-B9AA-96DC-1FBE39A86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7394C-4B99-F236-A324-AFF0F125C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B3AD5B-D50B-0E3D-8950-7194978CB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1FB9C-96B4-3C0A-DFD5-9FED035AE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1E4F6-935F-1429-458D-540F74C4C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94B9E1-4EDC-A31F-ECAE-2AC0CE0AB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75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58EFE-C750-B80F-5B59-5BAFBB1EE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0E59BB-E300-69DC-142D-A3E9DC4C31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0F2FC-AA6F-0A3C-6C67-5AAA8396D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036669-98C4-D642-F358-8E65A90E6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D5A39B-DAB9-93AC-FF1F-970281871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4FD28-A6EC-11F6-2E67-601FC7BA0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8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E94F6C-4427-85AE-F9C0-74EF85A3A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8EAC7-1B42-3AA6-6FE1-7D54C4742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B0E43-C846-AB83-6862-BA6F3B502F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D5DA6-A1BA-47F3-8D31-4E1C36CECF6A}" type="datetimeFigureOut">
              <a:rPr lang="en-GB" smtClean="0"/>
              <a:t>23/06/2023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E2FD1-3279-3231-F0CE-207F26EA9F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B65191-1CFF-FD55-1B6E-6031F3CF48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A904E8-577D-4D46-AB4B-953736F703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44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05C8BA-C93E-96D7-CB58-DE58AE81B7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en-GB" sz="4800" dirty="0">
                <a:solidFill>
                  <a:srgbClr val="FFFFFF"/>
                </a:solidFill>
              </a:rPr>
              <a:t>My Business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158097-06AC-CC7A-6D14-9D43D254D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en-GB" dirty="0"/>
              <a:t>Pitch Deck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6B6BBAAB-4A9E-2294-CF44-7706155BC3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27" y="212232"/>
            <a:ext cx="522874" cy="5228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DB286C0-C58E-138E-9176-03D36B275871}"/>
              </a:ext>
            </a:extLst>
          </p:cNvPr>
          <p:cNvSpPr txBox="1"/>
          <p:nvPr/>
        </p:nvSpPr>
        <p:spPr>
          <a:xfrm>
            <a:off x="3060000" y="6480000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chemeClr val="bg1">
                    <a:lumMod val="50000"/>
                  </a:schemeClr>
                </a:solidFill>
              </a:rPr>
              <a:t>Copyright © Innovastart 2023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0F9D4DD7-C713-4782-9202-D710F8C9F0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3585447"/>
              </p:ext>
            </p:extLst>
          </p:nvPr>
        </p:nvGraphicFramePr>
        <p:xfrm>
          <a:off x="8574368" y="4439631"/>
          <a:ext cx="2266950" cy="2283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60924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Key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9926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Key Partnership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133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Costs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4611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Risk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8398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52887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Activity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5534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Cash flow/ Profit &amp; Loss Budget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7660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Financing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9775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IQ Score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pPr marL="457200" lvl="1" indent="0">
              <a:buNone/>
            </a:pPr>
            <a:endParaRPr lang="en-GB" sz="1600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F9D4DD7-C713-4782-9202-D710F8C9F0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45542"/>
              </p:ext>
            </p:extLst>
          </p:nvPr>
        </p:nvGraphicFramePr>
        <p:xfrm>
          <a:off x="1401138" y="3974352"/>
          <a:ext cx="2266950" cy="22839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3983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Enclosures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Summary Business Plan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IQ Business Plan Analytics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Team Member Resumes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pPr marL="457200" lvl="1" indent="0"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817775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2165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01BACF-25F0-3BFD-717D-AC88390D9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Contact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6E688-D98A-BED0-1390-02896647A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0342" y="4522658"/>
            <a:ext cx="6555347" cy="1551338"/>
          </a:xfrm>
        </p:spPr>
        <p:txBody>
          <a:bodyPr anchor="ctr">
            <a:normAutofit fontScale="92500" lnSpcReduction="10000"/>
          </a:bodyPr>
          <a:lstStyle/>
          <a:p>
            <a:r>
              <a:rPr lang="en-GB" sz="2000" dirty="0"/>
              <a:t>My Name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My Address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A9DE2515-2E5A-D325-4DCA-609CE0A247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227" y="212232"/>
            <a:ext cx="522874" cy="522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0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82A2B0-A168-E578-AEA5-ABD7838B1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10669-2693-A5B2-5832-EAC31C09E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3AA972-18CA-5751-4398-FB9D502BF571}"/>
              </a:ext>
            </a:extLst>
          </p:cNvPr>
          <p:cNvSpPr txBox="1"/>
          <p:nvPr/>
        </p:nvSpPr>
        <p:spPr>
          <a:xfrm>
            <a:off x="1476000" y="3744000"/>
            <a:ext cx="151885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VALUE PROPOSITION</a:t>
            </a:r>
          </a:p>
        </p:txBody>
      </p:sp>
    </p:spTree>
    <p:extLst>
      <p:ext uri="{BB962C8B-B14F-4D97-AF65-F5344CB8AC3E}">
        <p14:creationId xmlns:p14="http://schemas.microsoft.com/office/powerpoint/2010/main" val="426095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AE30C99-4D88-4E4D-3A42-A4CF5DEEC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6FC3C-5720-BD1B-2045-29373C3B1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D379BF-C33A-C393-783E-64A226406E64}"/>
              </a:ext>
            </a:extLst>
          </p:cNvPr>
          <p:cNvSpPr txBox="1"/>
          <p:nvPr/>
        </p:nvSpPr>
        <p:spPr>
          <a:xfrm>
            <a:off x="1800000" y="3744000"/>
            <a:ext cx="151885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</a:rPr>
              <a:t>VALUE PROPOSITION</a:t>
            </a:r>
          </a:p>
        </p:txBody>
      </p:sp>
    </p:spTree>
    <p:extLst>
      <p:ext uri="{BB962C8B-B14F-4D97-AF65-F5344CB8AC3E}">
        <p14:creationId xmlns:p14="http://schemas.microsoft.com/office/powerpoint/2010/main" val="3191820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Customer Segment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4936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>
                <a:solidFill>
                  <a:srgbClr val="FFFFFF"/>
                </a:solidFill>
              </a:rPr>
              <a:t>Distribution Channels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3934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Customer Relations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8272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Revenues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5325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CF1167-E5B9-1ED7-05B7-5B0E6F077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dirty="0">
                <a:solidFill>
                  <a:srgbClr val="FFFFFF"/>
                </a:solidFill>
              </a:rPr>
              <a:t>Key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E4E04-7F15-0E7B-8C0B-8B35887D7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  <a:p>
            <a:r>
              <a:rPr lang="en-GB" sz="2000" dirty="0"/>
              <a:t>Lorem Ipsum</a:t>
            </a:r>
          </a:p>
          <a:p>
            <a:pPr lvl="1"/>
            <a:r>
              <a:rPr lang="en-GB" sz="1600" dirty="0"/>
              <a:t>Lorem ipsum </a:t>
            </a:r>
            <a:r>
              <a:rPr lang="en-GB" sz="1600" dirty="0" err="1"/>
              <a:t>dolor</a:t>
            </a:r>
            <a:r>
              <a:rPr lang="en-GB" sz="1600" dirty="0"/>
              <a:t> sit </a:t>
            </a:r>
            <a:r>
              <a:rPr lang="en-GB" sz="1600" dirty="0" err="1"/>
              <a:t>amet</a:t>
            </a:r>
            <a:r>
              <a:rPr lang="en-GB" sz="1600" dirty="0"/>
              <a:t>, </a:t>
            </a:r>
            <a:r>
              <a:rPr lang="en-GB" sz="1600" dirty="0" err="1"/>
              <a:t>consectetur</a:t>
            </a:r>
            <a:r>
              <a:rPr lang="en-GB" sz="1600" dirty="0"/>
              <a:t> </a:t>
            </a:r>
            <a:r>
              <a:rPr lang="en-GB" sz="1600" dirty="0" err="1"/>
              <a:t>adipiscing</a:t>
            </a:r>
            <a:r>
              <a:rPr lang="en-GB" sz="1600" dirty="0"/>
              <a:t> </a:t>
            </a:r>
            <a:r>
              <a:rPr lang="en-GB" sz="1600" dirty="0" err="1"/>
              <a:t>elit</a:t>
            </a:r>
            <a:r>
              <a:rPr lang="en-GB" sz="1600" dirty="0"/>
              <a:t>. Ut </a:t>
            </a:r>
            <a:r>
              <a:rPr lang="en-GB" sz="1600" dirty="0" err="1"/>
              <a:t>laoreet</a:t>
            </a:r>
            <a:r>
              <a:rPr lang="en-GB" sz="1600" dirty="0"/>
              <a:t> dictum </a:t>
            </a:r>
            <a:r>
              <a:rPr lang="en-GB" sz="1600" dirty="0" err="1"/>
              <a:t>dapibus</a:t>
            </a:r>
            <a:r>
              <a:rPr lang="en-GB" sz="1600" dirty="0"/>
              <a:t>. </a:t>
            </a:r>
            <a:r>
              <a:rPr lang="en-GB" sz="1600" dirty="0" err="1"/>
              <a:t>Mauris</a:t>
            </a:r>
            <a:r>
              <a:rPr lang="en-GB" sz="1600" dirty="0"/>
              <a:t> </a:t>
            </a:r>
            <a:r>
              <a:rPr lang="en-GB" sz="1600" dirty="0" err="1"/>
              <a:t>vel</a:t>
            </a:r>
            <a:r>
              <a:rPr lang="en-GB" sz="1600" dirty="0"/>
              <a:t> </a:t>
            </a:r>
            <a:r>
              <a:rPr lang="en-GB" sz="1600" dirty="0" err="1"/>
              <a:t>neque</a:t>
            </a:r>
            <a:r>
              <a:rPr lang="en-GB" sz="1600" dirty="0"/>
              <a:t> </a:t>
            </a:r>
            <a:r>
              <a:rPr lang="en-GB" sz="1600" dirty="0" err="1"/>
              <a:t>dolor</a:t>
            </a:r>
            <a:r>
              <a:rPr lang="en-GB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2912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purple 1">
      <a:dk1>
        <a:srgbClr val="3F2587"/>
      </a:dk1>
      <a:lt1>
        <a:srgbClr val="FFFFFF"/>
      </a:lt1>
      <a:dk2>
        <a:srgbClr val="231E0C"/>
      </a:dk2>
      <a:lt2>
        <a:srgbClr val="F5F1E2"/>
      </a:lt2>
      <a:accent1>
        <a:srgbClr val="673AB6"/>
      </a:accent1>
      <a:accent2>
        <a:srgbClr val="4F2C99"/>
      </a:accent2>
      <a:accent3>
        <a:srgbClr val="479663"/>
      </a:accent3>
      <a:accent4>
        <a:srgbClr val="3E84A3"/>
      </a:accent4>
      <a:accent5>
        <a:srgbClr val="EDBA3D"/>
      </a:accent5>
      <a:accent6>
        <a:srgbClr val="A284D7"/>
      </a:accent6>
      <a:hlink>
        <a:srgbClr val="0070C0"/>
      </a:hlink>
      <a:folHlink>
        <a:srgbClr val="7E5FD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tchDeck Early Funding-2023-v11a-original.pptx" id="{E4693F9E-54A6-4469-8864-551029CF81A3}" vid="{8AC3B9F6-3724-4753-9247-C9C76DB41DD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917</Words>
  <Application>Microsoft Office PowerPoint</Application>
  <PresentationFormat>Widescreen</PresentationFormat>
  <Paragraphs>106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My Business Plan</vt:lpstr>
      <vt:lpstr>Executive Summary</vt:lpstr>
      <vt:lpstr>Challenges</vt:lpstr>
      <vt:lpstr>Solutions</vt:lpstr>
      <vt:lpstr>Customer Segment</vt:lpstr>
      <vt:lpstr>Distribution Channels</vt:lpstr>
      <vt:lpstr>Customer Relations</vt:lpstr>
      <vt:lpstr>Revenues</vt:lpstr>
      <vt:lpstr>Key Resources</vt:lpstr>
      <vt:lpstr>Key Activities</vt:lpstr>
      <vt:lpstr>Key Partnership</vt:lpstr>
      <vt:lpstr>Costs</vt:lpstr>
      <vt:lpstr>Risk Analysis</vt:lpstr>
      <vt:lpstr>Team</vt:lpstr>
      <vt:lpstr>Activity Plan</vt:lpstr>
      <vt:lpstr>Cash flow/ Profit &amp; Loss Budget</vt:lpstr>
      <vt:lpstr>Financing</vt:lpstr>
      <vt:lpstr>IQ Score</vt:lpstr>
      <vt:lpstr>Enclosures</vt:lpstr>
      <vt:lpstr>Contact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Business Idea</dc:title>
  <dc:creator>Johnny Carlsson</dc:creator>
  <cp:lastModifiedBy>Johnny Carlsson</cp:lastModifiedBy>
  <cp:revision>20</cp:revision>
  <dcterms:created xsi:type="dcterms:W3CDTF">2023-05-01T11:45:30Z</dcterms:created>
  <dcterms:modified xsi:type="dcterms:W3CDTF">2023-06-23T08:18:23Z</dcterms:modified>
</cp:coreProperties>
</file>